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07" autoAdjust="0"/>
  </p:normalViewPr>
  <p:slideViewPr>
    <p:cSldViewPr>
      <p:cViewPr varScale="1">
        <p:scale>
          <a:sx n="68" d="100"/>
          <a:sy n="68" d="100"/>
        </p:scale>
        <p:origin x="-8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0EE80-9C99-4DE6-B0D3-0E71DA2841D2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ADB2E-E5B9-4168-B87B-461FB6382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69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ADB2E-E5B9-4168-B87B-461FB63827D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072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6.jpg"/><Relationship Id="rId7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e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28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6687" y="62345"/>
            <a:ext cx="7384473" cy="221599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bn-BD" sz="13800" dirty="0" smtClean="0">
                <a:solidFill>
                  <a:srgbClr val="FF0000"/>
                </a:solidFill>
              </a:rPr>
              <a:t>স্বাগতম</a:t>
            </a:r>
            <a:endParaRPr lang="en-US" sz="13800" dirty="0">
              <a:solidFill>
                <a:srgbClr val="FF000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087090" y="2437004"/>
            <a:ext cx="1039091" cy="101484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45" y="3048000"/>
            <a:ext cx="64008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7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52400"/>
            <a:ext cx="6705600" cy="101566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70C0"/>
                </a:solidFill>
              </a:rPr>
              <a:t>শিক্ষক পরিচিতি</a:t>
            </a:r>
            <a:endParaRPr lang="en-US" sz="60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962696"/>
            <a:ext cx="701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70C0"/>
                </a:solidFill>
              </a:rPr>
              <a:t>নামঃ রিজাউ্ল করিম</a:t>
            </a:r>
          </a:p>
          <a:p>
            <a:pPr algn="ctr"/>
            <a:r>
              <a:rPr lang="bn-BD" sz="2400" dirty="0" smtClean="0">
                <a:solidFill>
                  <a:srgbClr val="0070C0"/>
                </a:solidFill>
              </a:rPr>
              <a:t>পদবিঃ সহকারী শিক্ষক</a:t>
            </a:r>
          </a:p>
          <a:p>
            <a:pPr algn="ctr"/>
            <a:r>
              <a:rPr lang="bn-BD" sz="2400" dirty="0" smtClean="0">
                <a:solidFill>
                  <a:srgbClr val="0070C0"/>
                </a:solidFill>
              </a:rPr>
              <a:t>মাদ্রাসার নামঃউত্তর নশাসন আর</a:t>
            </a:r>
            <a:r>
              <a:rPr lang="en-US" sz="2400" dirty="0" smtClean="0">
                <a:solidFill>
                  <a:srgbClr val="0070C0"/>
                </a:solidFill>
              </a:rPr>
              <a:t>.</a:t>
            </a:r>
            <a:r>
              <a:rPr lang="en-US" sz="2400" dirty="0" err="1" smtClean="0">
                <a:solidFill>
                  <a:srgbClr val="0070C0"/>
                </a:solidFill>
              </a:rPr>
              <a:t>আই</a:t>
            </a:r>
            <a:r>
              <a:rPr lang="en-US" sz="2400" dirty="0" smtClean="0">
                <a:solidFill>
                  <a:srgbClr val="0070C0"/>
                </a:solidFill>
              </a:rPr>
              <a:t>.</a:t>
            </a:r>
            <a:r>
              <a:rPr lang="bn-BD" sz="2400" dirty="0" smtClean="0">
                <a:solidFill>
                  <a:srgbClr val="0070C0"/>
                </a:solidFill>
              </a:rPr>
              <a:t> আলিম মাদ্রাসা</a:t>
            </a:r>
          </a:p>
          <a:p>
            <a:pPr algn="ctr"/>
            <a:r>
              <a:rPr lang="bn-BD" sz="2400" dirty="0">
                <a:solidFill>
                  <a:srgbClr val="0070C0"/>
                </a:solidFill>
              </a:rPr>
              <a:t> </a:t>
            </a:r>
            <a:r>
              <a:rPr lang="bn-BD" sz="2400" dirty="0" smtClean="0">
                <a:solidFill>
                  <a:srgbClr val="0070C0"/>
                </a:solidFill>
              </a:rPr>
              <a:t>                নশাসন, নড়িয়া, শরীয়তপুর।</a:t>
            </a:r>
          </a:p>
          <a:p>
            <a:pPr algn="ctr"/>
            <a:r>
              <a:rPr lang="bn-BD" sz="2400" dirty="0" smtClean="0">
                <a:solidFill>
                  <a:srgbClr val="0070C0"/>
                </a:solidFill>
              </a:rPr>
              <a:t>আইডি-২০</a:t>
            </a:r>
          </a:p>
          <a:p>
            <a:pPr algn="ctr"/>
            <a:r>
              <a:rPr lang="bn-BD" sz="2400" dirty="0" smtClean="0">
                <a:solidFill>
                  <a:srgbClr val="0070C0"/>
                </a:solidFill>
              </a:rPr>
              <a:t>মোবাইলঃ</a:t>
            </a:r>
            <a:r>
              <a:rPr lang="en-US" sz="2400" dirty="0" smtClean="0">
                <a:solidFill>
                  <a:srgbClr val="0070C0"/>
                </a:solidFill>
              </a:rPr>
              <a:t> 01725238622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Email: mdrezaulkarim1970@gmail.com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77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0"/>
            <a:ext cx="6324600" cy="156966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70C0"/>
                </a:solidFill>
              </a:rPr>
              <a:t>বিষয়</a:t>
            </a:r>
            <a:r>
              <a:rPr lang="en-US" sz="4800" dirty="0" smtClean="0">
                <a:solidFill>
                  <a:srgbClr val="0070C0"/>
                </a:solidFill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</a:rPr>
              <a:t>পরিচিতি</a:t>
            </a:r>
            <a:endParaRPr lang="bn-BD" sz="4800" dirty="0" smtClean="0">
              <a:solidFill>
                <a:srgbClr val="0070C0"/>
              </a:solidFill>
            </a:endParaRPr>
          </a:p>
          <a:p>
            <a:pPr algn="ctr"/>
            <a:r>
              <a:rPr lang="bn-BD" sz="4800" dirty="0" smtClean="0">
                <a:solidFill>
                  <a:srgbClr val="7030A0"/>
                </a:solidFill>
              </a:rPr>
              <a:t>কৃষিশিক্ষা</a:t>
            </a:r>
            <a:endParaRPr lang="en-US" sz="48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032" y="1436442"/>
            <a:ext cx="7696200" cy="23083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ফসল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চাষ</a:t>
            </a:r>
            <a:r>
              <a:rPr lang="en-US" sz="3200" dirty="0" smtClean="0">
                <a:solidFill>
                  <a:srgbClr val="FF0000"/>
                </a:solidFill>
              </a:rPr>
              <a:t> প</a:t>
            </a:r>
            <a:r>
              <a:rPr lang="bn-BD" sz="3200" dirty="0" smtClean="0">
                <a:solidFill>
                  <a:srgbClr val="FF0000"/>
                </a:solidFill>
              </a:rPr>
              <a:t>দ্ধতি</a:t>
            </a:r>
          </a:p>
          <a:p>
            <a:r>
              <a:rPr lang="bn-BD" sz="2800" dirty="0" smtClean="0"/>
              <a:t>শ্রেণি-৯ম</a:t>
            </a:r>
          </a:p>
          <a:p>
            <a:r>
              <a:rPr lang="bn-BD" sz="2800" dirty="0" smtClean="0"/>
              <a:t>অধ্যায়-৪র্থ</a:t>
            </a:r>
          </a:p>
          <a:p>
            <a:r>
              <a:rPr lang="bn-BD" sz="2800" dirty="0" smtClean="0"/>
              <a:t>সময়-৪৫মিনিট</a:t>
            </a:r>
          </a:p>
          <a:p>
            <a:r>
              <a:rPr lang="bn-BD" sz="2800" dirty="0" smtClean="0"/>
              <a:t>তাং-২২-০১-১৪ইং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148" y="3692742"/>
            <a:ext cx="2931968" cy="2724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5" y="3729084"/>
            <a:ext cx="2667000" cy="2724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288" y="3692742"/>
            <a:ext cx="2790825" cy="27241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3000" y="630555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2060"/>
                </a:solidFill>
              </a:rPr>
              <a:t>চিত্র</a:t>
            </a:r>
            <a:r>
              <a:rPr lang="bn-BD" sz="3600" dirty="0">
                <a:solidFill>
                  <a:srgbClr val="002060"/>
                </a:solidFill>
              </a:rPr>
              <a:t>ঃ</a:t>
            </a:r>
            <a:r>
              <a:rPr lang="bn-BD" sz="3600" dirty="0" smtClean="0">
                <a:solidFill>
                  <a:srgbClr val="002060"/>
                </a:solidFill>
              </a:rPr>
              <a:t> ফসলের ক্ষেত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1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4836" y="96982"/>
            <a:ext cx="53340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70C0"/>
                </a:solidFill>
              </a:rPr>
              <a:t>পূর্বজ্ঞান যাচাই</a:t>
            </a:r>
            <a:endParaRPr lang="en-US" sz="48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9" y="1190339"/>
            <a:ext cx="2947606" cy="22906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18" y="3446317"/>
            <a:ext cx="1882366" cy="26233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948" y="3484382"/>
            <a:ext cx="2247034" cy="25852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463601"/>
            <a:ext cx="2438400" cy="26060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12" y="3480944"/>
            <a:ext cx="2490356" cy="25887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465" y="1190339"/>
            <a:ext cx="3040519" cy="22675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725" y="1178797"/>
            <a:ext cx="3066740" cy="22675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4949" y="6069682"/>
            <a:ext cx="8781184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7030A0"/>
                </a:solidFill>
              </a:rPr>
              <a:t>উপরের চিত্রটি দেখি এবং গোল চিহ্নিত ক্ষেতটির ফসলের নাম বলি</a:t>
            </a:r>
            <a:endParaRPr lang="en-US" sz="2400" dirty="0">
              <a:solidFill>
                <a:srgbClr val="7030A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362200" y="685800"/>
            <a:ext cx="152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143000" y="2057400"/>
            <a:ext cx="609600" cy="609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2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7514"/>
            <a:ext cx="8534400" cy="7694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70C0"/>
                </a:solidFill>
              </a:rPr>
              <a:t>আজকের মূল আলোচনার বিষয়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914400"/>
            <a:ext cx="50903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FF0000"/>
                </a:solidFill>
              </a:rPr>
              <a:t>ধান চাষ</a:t>
            </a:r>
            <a:endParaRPr lang="en-US" sz="88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203" y="2171698"/>
            <a:ext cx="2924028" cy="38481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171699"/>
            <a:ext cx="3048000" cy="38481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22" y="2171698"/>
            <a:ext cx="3023380" cy="40979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6269695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7030A0"/>
                </a:solidFill>
              </a:rPr>
              <a:t>চিত্রঃবিভিন্ন জাতের ধানক্ষেত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22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99160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</a:rPr>
              <a:t>এই পাঠ শেষে শিক্ষার্থীরা যা যা বলতে পারবে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284238"/>
            <a:ext cx="8686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১।</a:t>
            </a:r>
            <a:r>
              <a:rPr lang="bn-BD" sz="2400" smtClean="0"/>
              <a:t>বাংলাদেশে  ধানের কয়টি </a:t>
            </a:r>
            <a:r>
              <a:rPr lang="bn-BD" sz="2400" dirty="0" smtClean="0"/>
              <a:t>জাত আছে তা বলতে পারবে।</a:t>
            </a:r>
          </a:p>
          <a:p>
            <a:r>
              <a:rPr lang="bn-BD" sz="2400" dirty="0" smtClean="0"/>
              <a:t>২।ধানের বীজ বাছাই করতে পারবে।</a:t>
            </a:r>
          </a:p>
          <a:p>
            <a:r>
              <a:rPr lang="bn-BD" sz="2400" dirty="0" smtClean="0"/>
              <a:t>৩।বীজতলা ও জমি তৈরী,চারা উঠানো এবং রোপন করতে পারবে।</a:t>
            </a:r>
            <a:endParaRPr lang="en-US" sz="2400" dirty="0" smtClean="0"/>
          </a:p>
          <a:p>
            <a:r>
              <a:rPr lang="bn-BD" sz="2400" dirty="0" smtClean="0"/>
              <a:t>৪।কিভাবে পরিচর্‍্যা ও পোকা দমন করতে হয় তা বলতে পারবে।</a:t>
            </a:r>
          </a:p>
          <a:p>
            <a:r>
              <a:rPr lang="bn-BD" sz="2400" dirty="0" smtClean="0"/>
              <a:t>৫।ধানের ক্ষতিকারক কয়েকটি পোকর নাম বলতে পারবে।</a:t>
            </a:r>
          </a:p>
          <a:p>
            <a:r>
              <a:rPr lang="bn-BD" sz="2400" dirty="0" smtClean="0"/>
              <a:t>৬।</a:t>
            </a:r>
            <a:r>
              <a:rPr lang="en-US" sz="2400" dirty="0" err="1" smtClean="0"/>
              <a:t>কিভাবে</a:t>
            </a:r>
            <a:r>
              <a:rPr lang="en-US" sz="2400" dirty="0" smtClean="0"/>
              <a:t> </a:t>
            </a:r>
            <a:r>
              <a:rPr lang="bn-BD" sz="2400" dirty="0" smtClean="0"/>
              <a:t>ধান কর্তন, মাড়াই ও সংরক্ষন করতে হয় তা বলতে পারবে।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044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72955"/>
            <a:ext cx="2743200" cy="45708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272198"/>
            <a:ext cx="2990850" cy="45497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72955"/>
            <a:ext cx="2533064" cy="47836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6963" y="6150114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</a:rPr>
              <a:t>চিত্রঃতিন জাতের ধান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72626"/>
            <a:ext cx="6096000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7030A0"/>
                </a:solidFill>
              </a:rPr>
              <a:t>উপস্থাপনা</a:t>
            </a:r>
            <a:endParaRPr lang="en-US" sz="7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31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3058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5951602"/>
            <a:ext cx="7924800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00B050"/>
                </a:solidFill>
              </a:rPr>
              <a:t>বাছাইকৃত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ধানের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বীজ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87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1891"/>
            <a:ext cx="2971800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531" y="3111891"/>
            <a:ext cx="2951469" cy="3124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245"/>
            <a:ext cx="2819399" cy="24498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862" y="55246"/>
            <a:ext cx="3042138" cy="24719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62" y="3157611"/>
            <a:ext cx="3124200" cy="30784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13042"/>
            <a:ext cx="3282464" cy="249203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28600" y="2527242"/>
            <a:ext cx="2590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7030A0"/>
                </a:solidFill>
              </a:rPr>
              <a:t>বীজতলা</a:t>
            </a:r>
            <a:r>
              <a:rPr lang="bn-BD" sz="2800" dirty="0" smtClean="0">
                <a:solidFill>
                  <a:srgbClr val="7030A0"/>
                </a:solidFill>
              </a:rPr>
              <a:t> ও চারা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00400" y="2570936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</a:rPr>
              <a:t>জমি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</a:rPr>
              <a:t>চাষ</a:t>
            </a:r>
            <a:r>
              <a:rPr lang="bn-BD" sz="2800" dirty="0" smtClean="0">
                <a:solidFill>
                  <a:srgbClr val="C00000"/>
                </a:solidFill>
              </a:rPr>
              <a:t> দিতেছে</a:t>
            </a:r>
            <a:r>
              <a:rPr lang="en-US" sz="2800" dirty="0" smtClean="0">
                <a:solidFill>
                  <a:srgbClr val="C00000"/>
                </a:solidFill>
              </a:rPr>
              <a:t>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57446" y="6205313"/>
            <a:ext cx="2876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rgbClr val="0070C0"/>
                </a:solidFill>
              </a:rPr>
              <a:t>কৃষক জমি সমান করছে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04393" y="6232518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002060"/>
                </a:solidFill>
              </a:rPr>
              <a:t>চারা উঠানো হইতেছে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93703" y="6236091"/>
            <a:ext cx="2951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চারা রোপন করছে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8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208" y="2971799"/>
            <a:ext cx="4486787" cy="31031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92" y="0"/>
            <a:ext cx="4572000" cy="29717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770" y="-1"/>
            <a:ext cx="4467225" cy="297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60" y="2971799"/>
            <a:ext cx="4546208" cy="30866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6303888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" y="6164773"/>
            <a:ext cx="407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কৃষক ক্ষেতে সার দিতেছে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6348" y="6164773"/>
            <a:ext cx="407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00B050"/>
                </a:solidFill>
              </a:rPr>
              <a:t>পোকা দমন করার কৌশল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25146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FFFF00"/>
                </a:solidFill>
              </a:rPr>
              <a:t>কৃষক ক্ষেতে নিড়ানি দিতেছে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4601" y="2541004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FFFF00"/>
                </a:solidFill>
              </a:rPr>
              <a:t>কীটনাশক প্রয়োগ করছে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6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" y="152400"/>
            <a:ext cx="2731008" cy="25694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937" y="152400"/>
            <a:ext cx="2800350" cy="25694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4874"/>
            <a:ext cx="2750937" cy="35493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459" y="213858"/>
            <a:ext cx="2971800" cy="25080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559" y="2742966"/>
            <a:ext cx="1866900" cy="35493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640" y="2742966"/>
            <a:ext cx="4255360" cy="35493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90600" y="6294217"/>
            <a:ext cx="7533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</a:rPr>
              <a:t>ধানের ক্ষতিকারক পোকা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93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4876800" cy="27678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609" y="139109"/>
            <a:ext cx="4419600" cy="29335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609" y="3200400"/>
            <a:ext cx="4445391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0400"/>
            <a:ext cx="4559840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624838" y="6398455"/>
            <a:ext cx="8244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ধান কাটা, মাড়াই ও সংরক্ষনের দৃশ্য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4809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90600" y="0"/>
            <a:ext cx="7391400" cy="101566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7030A0"/>
                </a:solidFill>
              </a:rPr>
              <a:t>দলীয় কাজ</a:t>
            </a:r>
            <a:endParaRPr lang="en-US" sz="6000" dirty="0">
              <a:solidFill>
                <a:srgbClr val="7030A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6" y="771173"/>
            <a:ext cx="3172264" cy="2210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520" y="749925"/>
            <a:ext cx="3028071" cy="21336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774846"/>
            <a:ext cx="2865120" cy="22357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20" y="2969241"/>
            <a:ext cx="5935980" cy="3086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01848" y="6055341"/>
            <a:ext cx="6012180" cy="52322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FF0000"/>
                </a:solidFill>
              </a:rPr>
              <a:t>বীজ বাছাইয়ের </a:t>
            </a:r>
            <a:r>
              <a:rPr lang="en-US" sz="2800" dirty="0" err="1" smtClean="0">
                <a:solidFill>
                  <a:srgbClr val="FF0000"/>
                </a:solidFill>
              </a:rPr>
              <a:t>প্র</a:t>
            </a:r>
            <a:r>
              <a:rPr lang="bn-BD" sz="2800" dirty="0" smtClean="0">
                <a:solidFill>
                  <a:srgbClr val="FF0000"/>
                </a:solidFill>
              </a:rPr>
              <a:t>ক্রিয়া বর্ননা কর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49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1828800" y="184666"/>
            <a:ext cx="44958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70C0"/>
                </a:solidFill>
              </a:rPr>
              <a:t>একক কাজ</a:t>
            </a:r>
            <a:endParaRPr lang="en-US" sz="6600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80763"/>
            <a:ext cx="3048000" cy="20601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950" y="3637788"/>
            <a:ext cx="2381250" cy="22323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292662"/>
            <a:ext cx="3124200" cy="20625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508" y="1280763"/>
            <a:ext cx="2948354" cy="20363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637788"/>
            <a:ext cx="3657600" cy="22323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611686"/>
            <a:ext cx="2800350" cy="22584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1000" y="5941814"/>
            <a:ext cx="7848600" cy="11079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FF0000"/>
                </a:solidFill>
              </a:rPr>
              <a:t>পোকাগুলোর নাম বল</a:t>
            </a:r>
            <a:endParaRPr lang="en-US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71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8003" y="10551"/>
            <a:ext cx="7162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7030A0"/>
                </a:solidFill>
              </a:rPr>
              <a:t>মূল্যায়ন</a:t>
            </a:r>
            <a:endParaRPr lang="en-US" sz="11500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9800"/>
            <a:ext cx="2971800" cy="3352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65" y="2209800"/>
            <a:ext cx="3276600" cy="35814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209800"/>
            <a:ext cx="2895600" cy="335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5791201"/>
            <a:ext cx="7620000" cy="70788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B050"/>
                </a:solidFill>
              </a:rPr>
              <a:t>বাংলাদেশে কয় জাতের ধান আছে</a:t>
            </a:r>
            <a:r>
              <a:rPr lang="bn-BD" sz="1600" dirty="0" smtClean="0">
                <a:solidFill>
                  <a:srgbClr val="00B050"/>
                </a:solidFill>
              </a:rPr>
              <a:t>?</a:t>
            </a:r>
            <a:endParaRPr lang="en-US" sz="1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22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1630" y="228600"/>
            <a:ext cx="670560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C00000"/>
                </a:solidFill>
              </a:rPr>
              <a:t>বাড়ির কাজ</a:t>
            </a:r>
            <a:endParaRPr lang="en-US" sz="6600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6596"/>
            <a:ext cx="4545883" cy="38450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882" y="1336596"/>
            <a:ext cx="4598117" cy="38450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5626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2060"/>
                </a:solidFill>
              </a:rPr>
              <a:t>ধানক্ষেতে সার প্রয়োগের নীতিমালা ব্যাখ্যা কর।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4535269"/>
            <a:ext cx="6423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</a:rPr>
              <a:t>সার দিতেছে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17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143000"/>
            <a:ext cx="7239000" cy="22159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rgbClr val="00B050"/>
                </a:solidFill>
              </a:rPr>
              <a:t>ধন্যবাদ</a:t>
            </a:r>
            <a:endParaRPr lang="en-US" sz="13800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82" y="3962400"/>
            <a:ext cx="53340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5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223</Words>
  <Application>Microsoft Office PowerPoint</Application>
  <PresentationFormat>On-screen Show (4:3)</PresentationFormat>
  <Paragraphs>54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82</cp:revision>
  <dcterms:created xsi:type="dcterms:W3CDTF">2006-08-16T00:00:00Z</dcterms:created>
  <dcterms:modified xsi:type="dcterms:W3CDTF">2014-01-22T15:59:29Z</dcterms:modified>
</cp:coreProperties>
</file>